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91" r:id="rId5"/>
    <p:sldId id="292" r:id="rId6"/>
    <p:sldId id="293" r:id="rId7"/>
    <p:sldId id="296" r:id="rId8"/>
    <p:sldId id="295" r:id="rId9"/>
    <p:sldId id="298" r:id="rId10"/>
    <p:sldId id="267" r:id="rId11"/>
    <p:sldId id="303" r:id="rId12"/>
    <p:sldId id="299" r:id="rId13"/>
    <p:sldId id="301" r:id="rId14"/>
    <p:sldId id="310" r:id="rId15"/>
    <p:sldId id="304" r:id="rId16"/>
    <p:sldId id="320" r:id="rId17"/>
    <p:sldId id="321" r:id="rId18"/>
    <p:sldId id="307" r:id="rId19"/>
    <p:sldId id="309" r:id="rId20"/>
    <p:sldId id="319" r:id="rId21"/>
    <p:sldId id="312" r:id="rId22"/>
    <p:sldId id="314" r:id="rId23"/>
    <p:sldId id="313" r:id="rId24"/>
    <p:sldId id="270" r:id="rId25"/>
    <p:sldId id="315" r:id="rId26"/>
    <p:sldId id="316" r:id="rId27"/>
    <p:sldId id="284" r:id="rId28"/>
    <p:sldId id="318" r:id="rId29"/>
    <p:sldId id="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FFFFFF"/>
    <a:srgbClr val="404040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2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9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2020/3/9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github.com/surprise777/CSC32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noise#/media/File:Noise_salt_and_pepper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Noisy-image-Gaussian-noise-with-mean-and-variance-0005_fig2_252066070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16275" y="2796687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Non-Local Mean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275" y="4495043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453D3A"/>
                </a:solidFill>
              </a:rPr>
              <a:t>Jingqi</a:t>
            </a:r>
            <a:r>
              <a:rPr lang="en-US" altLang="zh-CN" b="1" dirty="0">
                <a:solidFill>
                  <a:srgbClr val="453D3A"/>
                </a:solidFill>
              </a:rPr>
              <a:t> Zhang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4664" y="4495043"/>
            <a:ext cx="254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53D3A"/>
                </a:solidFill>
              </a:rPr>
              <a:t>Jefferson Zhong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16275" y="3727024"/>
            <a:ext cx="868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Buades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Coll and J. -. Morel, "A non-local algorithm for image denoising"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/>
      <p:bldP spid="12" grpId="0"/>
      <p:bldP spid="13" grpId="0"/>
      <p:bldP spid="15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Local Smoothing Filters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梯形 7"/>
          <p:cNvSpPr/>
          <p:nvPr/>
        </p:nvSpPr>
        <p:spPr>
          <a:xfrm rot="5400000">
            <a:off x="-220395" y="2195720"/>
            <a:ext cx="4991816" cy="2970062"/>
          </a:xfrm>
          <a:prstGeom prst="rect">
            <a:avLst/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9" name="梯形 8"/>
          <p:cNvSpPr/>
          <p:nvPr/>
        </p:nvSpPr>
        <p:spPr>
          <a:xfrm rot="5400000">
            <a:off x="3647671" y="2195720"/>
            <a:ext cx="4991816" cy="2970062"/>
          </a:xfrm>
          <a:prstGeom prst="rect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4"/>
            <a:endParaRPr lang="zh-CN" altLang="en-US" sz="1867" kern="0" dirty="0">
              <a:solidFill>
                <a:prstClr val="white"/>
              </a:solidFill>
              <a:latin typeface="Calibri"/>
              <a:ea typeface="微软雅黑" charset="0"/>
              <a:cs typeface=""/>
            </a:endParaRPr>
          </a:p>
        </p:txBody>
      </p:sp>
      <p:sp>
        <p:nvSpPr>
          <p:cNvPr id="10" name="梯形 9"/>
          <p:cNvSpPr/>
          <p:nvPr/>
        </p:nvSpPr>
        <p:spPr>
          <a:xfrm rot="5400000">
            <a:off x="7515736" y="2195719"/>
            <a:ext cx="4991816" cy="297006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483" y="1444206"/>
            <a:ext cx="2970062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in flat parts of the image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Blurred around edges and texture</a:t>
            </a:r>
          </a:p>
        </p:txBody>
      </p:sp>
      <p:sp>
        <p:nvSpPr>
          <p:cNvPr id="14" name="矩形 13"/>
          <p:cNvSpPr/>
          <p:nvPr/>
        </p:nvSpPr>
        <p:spPr>
          <a:xfrm>
            <a:off x="8526613" y="1366749"/>
            <a:ext cx="297006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Filtering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Not robust when images is very noisy</a:t>
            </a:r>
          </a:p>
        </p:txBody>
      </p:sp>
      <p:sp>
        <p:nvSpPr>
          <p:cNvPr id="16" name="矩形 11">
            <a:extLst>
              <a:ext uri="{FF2B5EF4-FFF2-40B4-BE49-F238E27FC236}">
                <a16:creationId xmlns:a16="http://schemas.microsoft.com/office/drawing/2014/main" id="{13B198DE-66A9-7343-AFB3-60157F04B939}"/>
              </a:ext>
            </a:extLst>
          </p:cNvPr>
          <p:cNvSpPr/>
          <p:nvPr/>
        </p:nvSpPr>
        <p:spPr>
          <a:xfrm>
            <a:off x="4658548" y="1444206"/>
            <a:ext cx="2970062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Anisotropic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straight edges are well restored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and textured regions are degraded</a:t>
            </a:r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4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4" grpId="0"/>
          <p:bldP spid="1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5324" y="983605"/>
            <a:ext cx="10814504" cy="523220"/>
            <a:chOff x="695325" y="3800392"/>
            <a:chExt cx="10814504" cy="523220"/>
          </a:xfrm>
        </p:grpSpPr>
        <p:sp>
          <p:nvSpPr>
            <p:cNvPr id="10" name="矩形 9"/>
            <p:cNvSpPr/>
            <p:nvPr/>
          </p:nvSpPr>
          <p:spPr>
            <a:xfrm>
              <a:off x="695325" y="3800392"/>
              <a:ext cx="5723042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Local Filters Disadvantages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95325" y="4262057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95324" y="1679545"/>
            <a:ext cx="10801350" cy="327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Visual Quality: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Either edge or texture details are degraded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Method Noise: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Smooths out even when the image has not much noise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33BF3A57-6BC8-BA47-9DB9-ED2C5B9550AB}"/>
              </a:ext>
            </a:extLst>
          </p:cNvPr>
          <p:cNvSpPr/>
          <p:nvPr/>
        </p:nvSpPr>
        <p:spPr>
          <a:xfrm>
            <a:off x="2262257" y="5127008"/>
            <a:ext cx="7667484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What if we consider non locally?</a:t>
            </a:r>
          </a:p>
        </p:txBody>
      </p:sp>
    </p:spTree>
    <p:extLst>
      <p:ext uri="{BB962C8B-B14F-4D97-AF65-F5344CB8AC3E}">
        <p14:creationId xmlns:p14="http://schemas.microsoft.com/office/powerpoint/2010/main" val="42804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08131" y="2274838"/>
            <a:ext cx="518746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Non-Local Mean</a:t>
            </a:r>
          </a:p>
        </p:txBody>
      </p:sp>
    </p:spTree>
    <p:extLst>
      <p:ext uri="{BB962C8B-B14F-4D97-AF65-F5344CB8AC3E}">
        <p14:creationId xmlns:p14="http://schemas.microsoft.com/office/powerpoint/2010/main" val="171206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6443" y="1750617"/>
            <a:ext cx="188224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Denoising with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weighted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average across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all pixels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blipFill>
                <a:blip r:embed="rId2"/>
                <a:stretch>
                  <a:fillRect l="-871" t="-139516" b="-18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weight of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similarity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between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  <a:blipFill>
                <a:blip r:embed="rId3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86608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want to smooth out patch p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Weights of q1 and q2 should have value larger than q3, since they are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 </a:t>
            </a: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10305486" y="1106931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16755" y="1123182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C83EE-E201-410C-8019-E24B5E2EBF1E}"/>
              </a:ext>
            </a:extLst>
          </p:cNvPr>
          <p:cNvSpPr/>
          <p:nvPr/>
        </p:nvSpPr>
        <p:spPr>
          <a:xfrm>
            <a:off x="7839807" y="3227348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9DE86-A092-4159-A424-BE090E8C0506}"/>
              </a:ext>
            </a:extLst>
          </p:cNvPr>
          <p:cNvSpPr txBox="1"/>
          <p:nvPr/>
        </p:nvSpPr>
        <p:spPr>
          <a:xfrm>
            <a:off x="8364865" y="31981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60169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Similarity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/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Q: When are two pixels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considered “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”?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A: By euclidean distance of intensity gray level</a:t>
                </a:r>
                <a:endParaRPr lang="zh-CN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  <a:blipFill>
                <a:blip r:embed="rId2"/>
                <a:stretch>
                  <a:fillRect l="-1010" t="-368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blipFill>
                <a:blip r:embed="rId3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 patch centered at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intensity gray level vector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standard deviation of the Gaussian kernel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  <a:blipFill>
                <a:blip r:embed="rId4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102767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Also want to respect texture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q1, q3 same intensity, but q1 preserves textures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Pixels nearby have similar texture thus should be weighted more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9185685" y="2680702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58442" y="2524091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53559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aussian distribution centered at zero">
            <a:extLst>
              <a:ext uri="{FF2B5EF4-FFF2-40B4-BE49-F238E27FC236}">
                <a16:creationId xmlns:a16="http://schemas.microsoft.com/office/drawing/2014/main" id="{82832C3E-52C2-48F3-9E93-8EB86DA7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48838"/>
            <a:ext cx="5659315" cy="357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Gaussian weighting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Centered at pixel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the distance increase, weighting decrease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  <a:blipFill>
                <a:blip r:embed="rId3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5FA4F1-FBBA-4D25-8BCE-CF6DC1138C51}"/>
              </a:ext>
            </a:extLst>
          </p:cNvPr>
          <p:cNvSpPr txBox="1"/>
          <p:nvPr/>
        </p:nvSpPr>
        <p:spPr>
          <a:xfrm>
            <a:off x="7737231" y="4528354"/>
            <a:ext cx="289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AEB5F-07DC-48F0-BCC3-CADFA186CBE1}"/>
              </a:ext>
            </a:extLst>
          </p:cNvPr>
          <p:cNvSpPr txBox="1"/>
          <p:nvPr/>
        </p:nvSpPr>
        <p:spPr>
          <a:xfrm rot="16200000">
            <a:off x="6035486" y="1569219"/>
            <a:ext cx="553998" cy="23387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weighting</a:t>
            </a:r>
          </a:p>
        </p:txBody>
      </p:sp>
    </p:spTree>
    <p:extLst>
      <p:ext uri="{BB962C8B-B14F-4D97-AF65-F5344CB8AC3E}">
        <p14:creationId xmlns:p14="http://schemas.microsoft.com/office/powerpoint/2010/main" val="10190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11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close together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with a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grey level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have larger weights.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, the normalizing constant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, decay of exponential function, the degree of filtering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  <a:blipFill>
                <a:blip r:embed="rId3"/>
                <a:stretch>
                  <a:fillRect l="-1010" b="-6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0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with a similar grey level have larger weights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7">
            <a:extLst>
              <a:ext uri="{FF2B5EF4-FFF2-40B4-BE49-F238E27FC236}">
                <a16:creationId xmlns:a16="http://schemas.microsoft.com/office/drawing/2014/main" id="{1AEF1665-CC6A-F34F-B6FC-5AC57119A2F8}"/>
              </a:ext>
            </a:extLst>
          </p:cNvPr>
          <p:cNvSpPr/>
          <p:nvPr/>
        </p:nvSpPr>
        <p:spPr>
          <a:xfrm>
            <a:off x="854873" y="3478631"/>
            <a:ext cx="198002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4255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" y="3461482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09356" y="1428698"/>
            <a:ext cx="3398314" cy="954107"/>
            <a:chOff x="3909356" y="1666934"/>
            <a:chExt cx="3398314" cy="954107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666934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Problem Definition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907512" y="1428698"/>
            <a:ext cx="3416755" cy="954107"/>
            <a:chOff x="8098970" y="1684028"/>
            <a:chExt cx="3416755" cy="954107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684028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Previous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73413" y="4567527"/>
            <a:ext cx="3726371" cy="844887"/>
            <a:chOff x="3873413" y="4736171"/>
            <a:chExt cx="3726371" cy="844887"/>
          </a:xfrm>
        </p:grpSpPr>
        <p:sp>
          <p:nvSpPr>
            <p:cNvPr id="24" name="文本框 23"/>
            <p:cNvSpPr txBox="1"/>
            <p:nvPr/>
          </p:nvSpPr>
          <p:spPr>
            <a:xfrm>
              <a:off x="4912811" y="4736171"/>
              <a:ext cx="2686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Comparisons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7907512" y="4582916"/>
            <a:ext cx="3798389" cy="954107"/>
            <a:chOff x="8098970" y="4751560"/>
            <a:chExt cx="3798389" cy="954107"/>
          </a:xfrm>
        </p:grpSpPr>
        <p:sp>
          <p:nvSpPr>
            <p:cNvPr id="29" name="文本框 28"/>
            <p:cNvSpPr txBox="1"/>
            <p:nvPr/>
          </p:nvSpPr>
          <p:spPr>
            <a:xfrm>
              <a:off x="9120866" y="4751560"/>
              <a:ext cx="277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Limitations &amp; Further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873413" y="2999817"/>
            <a:ext cx="3769777" cy="954107"/>
            <a:chOff x="3873413" y="3187016"/>
            <a:chExt cx="376977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4912811" y="3187016"/>
              <a:ext cx="2730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Non-Local Mean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907512" y="3005807"/>
            <a:ext cx="4367350" cy="829498"/>
            <a:chOff x="8098970" y="3202405"/>
            <a:chExt cx="4367350" cy="829498"/>
          </a:xfrm>
        </p:grpSpPr>
        <p:sp>
          <p:nvSpPr>
            <p:cNvPr id="60" name="文本框 59"/>
            <p:cNvSpPr txBox="1"/>
            <p:nvPr/>
          </p:nvSpPr>
          <p:spPr>
            <a:xfrm>
              <a:off x="9120866" y="3202405"/>
              <a:ext cx="3345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Implementation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Putting together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2, 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  <a:blipFill>
                <a:blip r:embed="rId3"/>
                <a:stretch>
                  <a:fillRect l="-1086" b="-1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21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216275" y="2274838"/>
            <a:ext cx="575945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71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Implementation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1181734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Code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GitHub: </a:t>
                </a:r>
                <a:r>
                  <a:rPr lang="en-CA" sz="2800" dirty="0">
                    <a:hlinkClick r:id="rId2"/>
                  </a:rPr>
                  <a:t>https://github.com/surprise777/CSC320</a:t>
                </a: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Complexity: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𝒘𝒎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search window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𝟒𝟒𝟏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pixels windows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𝟒𝟗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number of pixels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  <a:blipFill>
                <a:blip r:embed="rId3"/>
                <a:stretch>
                  <a:fillRect l="-94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3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66160" y="2274838"/>
            <a:ext cx="520191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37419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Visual Quality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4E389-2624-BA4D-B737-D4F1E6BE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5" y="1421534"/>
            <a:ext cx="7004241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7">
            <a:extLst>
              <a:ext uri="{FF2B5EF4-FFF2-40B4-BE49-F238E27FC236}">
                <a16:creationId xmlns:a16="http://schemas.microsoft.com/office/drawing/2014/main" id="{73B7FFB3-8CDB-0146-B18F-6CCEED7F6769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6B7FE-C8D0-C043-ADBF-768C41E2A598}"/>
              </a:ext>
            </a:extLst>
          </p:cNvPr>
          <p:cNvSpPr txBox="1"/>
          <p:nvPr/>
        </p:nvSpPr>
        <p:spPr>
          <a:xfrm>
            <a:off x="4736275" y="1421534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75793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Preserves more detail on edge and texture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85819-5A4F-D544-A401-9ADFD9637538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680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4F2AC-B448-B845-A5F0-B25149AF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4" y="1421533"/>
            <a:ext cx="7011585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62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Method Noise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821891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Method noise looks like Gaussian white noise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51737A1-9E1B-2543-9934-29276AA852DF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A9E09-3011-EA4E-95F9-014A621050CC}"/>
              </a:ext>
            </a:extLst>
          </p:cNvPr>
          <p:cNvSpPr txBox="1"/>
          <p:nvPr/>
        </p:nvSpPr>
        <p:spPr>
          <a:xfrm>
            <a:off x="4736274" y="1181285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DC169-CAD6-1A4A-88EC-F0AAF75AFEE6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995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391217" y="2264678"/>
            <a:ext cx="535712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Limitations &amp;</a:t>
            </a:r>
          </a:p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38187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01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4713237"/>
            <a:chOff x="1596571" y="1110760"/>
            <a:chExt cx="9900104" cy="4713237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4065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Cannot be used on device that requires instant result e.g. phone</a:t>
              </a: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US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2400" dirty="0">
                  <a:latin typeface="+mn-ea"/>
                </a:rPr>
                <a:t>When number of patches is too large or the image is too noisy, will require infeasible time to detect similarities</a:t>
              </a: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improving runtime: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Thaipanich</a:t>
              </a:r>
              <a:r>
                <a:rPr lang="en-CA" altLang="zh-CN" sz="1600" dirty="0">
                  <a:latin typeface="+mn-ea"/>
                </a:rPr>
                <a:t> T, Oh BT, Wu PH, Xu DR, </a:t>
              </a:r>
              <a:r>
                <a:rPr lang="en-CA" altLang="zh-CN" sz="1600" dirty="0" err="1">
                  <a:latin typeface="+mn-ea"/>
                </a:rPr>
                <a:t>Kuo</a:t>
              </a:r>
              <a:r>
                <a:rPr lang="en-CA" altLang="zh-CN" sz="1600" dirty="0">
                  <a:latin typeface="+mn-ea"/>
                </a:rPr>
                <a:t> CCJ (2010) Improved image denoising with adaptive nonlocal means (ANL-means) algorithm.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1600" dirty="0" err="1">
                  <a:latin typeface="+mn-ea"/>
                </a:rPr>
                <a:t>Karnaukhov</a:t>
              </a:r>
              <a:r>
                <a:rPr lang="en-US" altLang="zh-CN" sz="1600" dirty="0">
                  <a:latin typeface="+mn-ea"/>
                </a:rPr>
                <a:t>, V.N., </a:t>
              </a:r>
              <a:r>
                <a:rPr lang="en-US" altLang="zh-CN" sz="1600" dirty="0" err="1">
                  <a:latin typeface="+mn-ea"/>
                </a:rPr>
                <a:t>Mozerov</a:t>
              </a:r>
              <a:r>
                <a:rPr lang="en-US" altLang="zh-CN" sz="1600" dirty="0">
                  <a:latin typeface="+mn-ea"/>
                </a:rPr>
                <a:t>, M.G. Fast Non-Local Mean Filter Algorithm Based on Recursive Calculation of Similarity Weights.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Efficiency Concern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76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02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3636019"/>
            <a:chOff x="1596571" y="1110760"/>
            <a:chExt cx="9900104" cy="3636019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2988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Original algorithm designed toward additive noise e.g. Gaussian noise, but not so much in multiplicative noise e.g. Speckle noise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Speckle noise often appear in Ultrasonic Imaging</a:t>
              </a:r>
            </a:p>
            <a:p>
              <a:pPr lvl="1">
                <a:lnSpc>
                  <a:spcPct val="125000"/>
                </a:lnSpc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extension toward multiplicative noise: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Teuber</a:t>
              </a:r>
              <a:r>
                <a:rPr lang="en-CA" altLang="zh-CN" sz="1600" dirty="0">
                  <a:latin typeface="+mn-ea"/>
                </a:rPr>
                <a:t> T., Lang A. (2012) Nonlocal Filters for Removing Multiplicative Noise.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Radlak</a:t>
              </a:r>
              <a:r>
                <a:rPr lang="en-CA" altLang="zh-CN" sz="1600" dirty="0">
                  <a:latin typeface="+mn-ea"/>
                </a:rPr>
                <a:t> K., </a:t>
              </a:r>
              <a:r>
                <a:rPr lang="en-CA" altLang="zh-CN" sz="1600" dirty="0" err="1">
                  <a:latin typeface="+mn-ea"/>
                </a:rPr>
                <a:t>Smolka</a:t>
              </a:r>
              <a:r>
                <a:rPr lang="en-CA" altLang="zh-CN" sz="1600" dirty="0">
                  <a:latin typeface="+mn-ea"/>
                </a:rPr>
                <a:t> B. (2014) Adaptive Non-local Means Filtering for Speckle Noise Reduction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Types of Noise to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0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296106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What is Noise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10801350" cy="273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Unwanted information which deteriorates image quality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Due to illumination, temperature, or signal processing disturbances etc.</a:t>
            </a:r>
          </a:p>
        </p:txBody>
      </p:sp>
    </p:spTree>
    <p:extLst>
      <p:ext uri="{BB962C8B-B14F-4D97-AF65-F5344CB8AC3E}">
        <p14:creationId xmlns:p14="http://schemas.microsoft.com/office/powerpoint/2010/main" val="407320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5367130" cy="973805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Salt and Pepper Noise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Sparse white and black pixels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Caused by camera heat, dust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90CA2-F79B-D942-87B9-89B1385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72" y="1686729"/>
            <a:ext cx="3576982" cy="478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1251432" y="6385669"/>
            <a:ext cx="53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>
                <a:hlinkClick r:id="rId3"/>
              </a:rPr>
              <a:t>https://en.wikipedia.org/wiki/Image_noise#/media/File:Noise_salt_and_pepper.png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54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82171" y="1034744"/>
            <a:ext cx="5400675" cy="81222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Noise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distributed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Good model of noise in many images</a:t>
            </a: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Poor lighting, heat, transmissions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9BF60-2F74-6F4D-BF8E-F45D057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29" y="1629685"/>
            <a:ext cx="4635500" cy="431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78895-E97A-F94C-BE55-A7D32CB38B77}"/>
              </a:ext>
            </a:extLst>
          </p:cNvPr>
          <p:cNvSpPr txBox="1"/>
          <p:nvPr/>
        </p:nvSpPr>
        <p:spPr>
          <a:xfrm>
            <a:off x="6874329" y="6142383"/>
            <a:ext cx="4118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</a:t>
            </a:r>
          </a:p>
          <a:p>
            <a:r>
              <a:rPr lang="en-CA" sz="900" dirty="0">
                <a:hlinkClick r:id="rId3"/>
              </a:rPr>
              <a:t>https://www.researchgate.net/figure/Noisy-image-Gaussian-noise-with-mean-and-variance-0005_fig2_252066070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62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5321" y="1504328"/>
            <a:ext cx="10801351" cy="1409294"/>
            <a:chOff x="695321" y="1837067"/>
            <a:chExt cx="10801351" cy="936979"/>
          </a:xfrm>
        </p:grpSpPr>
        <p:sp>
          <p:nvSpPr>
            <p:cNvPr id="7" name="矩形 6"/>
            <p:cNvSpPr/>
            <p:nvPr/>
          </p:nvSpPr>
          <p:spPr>
            <a:xfrm>
              <a:off x="695321" y="1837067"/>
              <a:ext cx="10801349" cy="936979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95321" y="1911032"/>
              <a:ext cx="10801351" cy="737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accent1"/>
                  </a:solidFill>
                </a:rPr>
                <a:t> Goal</a:t>
              </a:r>
            </a:p>
            <a:p>
              <a:pPr>
                <a:lnSpc>
                  <a:spcPct val="125000"/>
                </a:lnSpc>
              </a:pPr>
              <a:r>
                <a:rPr lang="en-CA" altLang="zh-CN" sz="2800" dirty="0"/>
                <a:t> Recover the original image from noisy image.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95323" y="926774"/>
            <a:ext cx="312938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Image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/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blipFill>
                <a:blip r:embed="rId2"/>
                <a:stretch>
                  <a:fillRect l="-5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/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observed values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𝒕𝒓𝒖𝒆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𝒗𝒂𝒍𝒖𝒆𝒔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𝒑𝒆𝒓𝒇𝒆𝒄𝒕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𝒇𝒊𝒍𝒕𝒆𝒓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noise perturbation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Ideally would be gaussian white noise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  <a:blipFill>
                <a:blip r:embed="rId3"/>
                <a:stretch>
                  <a:fillRect l="-903"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6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19982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Previous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461665"/>
            <a:chOff x="695325" y="1013859"/>
            <a:chExt cx="10814504" cy="461665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42530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Local Smoothing Filters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4" y="1678498"/>
            <a:ext cx="10801350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Collect information from adjacent pixels to smooth out disturbance.</a:t>
            </a:r>
            <a:endParaRPr lang="zh-CN" altLang="en-US" sz="28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4719" y="3429000"/>
            <a:ext cx="5655715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Denoising by Averaging</a:t>
            </a:r>
          </a:p>
        </p:txBody>
      </p:sp>
    </p:spTree>
    <p:extLst>
      <p:ext uri="{BB962C8B-B14F-4D97-AF65-F5344CB8AC3E}">
        <p14:creationId xmlns:p14="http://schemas.microsoft.com/office/powerpoint/2010/main" val="18588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1052</Words>
  <Application>Microsoft Office PowerPoint</Application>
  <PresentationFormat>Widescreen</PresentationFormat>
  <Paragraphs>261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微软雅黑</vt:lpstr>
      <vt:lpstr>Aharoni</vt:lpstr>
      <vt:lpstr>Arial</vt:lpstr>
      <vt:lpstr>Calibri</vt:lpstr>
      <vt:lpstr>Cambria Math</vt:lpstr>
      <vt:lpstr>Consolas</vt:lpstr>
      <vt:lpstr>Times New Roman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Zhong Jefferson</cp:lastModifiedBy>
  <cp:revision>1101</cp:revision>
  <dcterms:created xsi:type="dcterms:W3CDTF">2015-10-24T01:57:14Z</dcterms:created>
  <dcterms:modified xsi:type="dcterms:W3CDTF">2020-03-10T09:53:36Z</dcterms:modified>
</cp:coreProperties>
</file>